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0"/>
  </p:notesMasterIdLst>
  <p:handoutMasterIdLst>
    <p:handoutMasterId r:id="rId11"/>
  </p:handoutMasterIdLst>
  <p:sldIdLst>
    <p:sldId id="299" r:id="rId3"/>
    <p:sldId id="284" r:id="rId4"/>
    <p:sldId id="294" r:id="rId5"/>
    <p:sldId id="302" r:id="rId6"/>
    <p:sldId id="296" r:id="rId7"/>
    <p:sldId id="298" r:id="rId8"/>
    <p:sldId id="285" r:id="rId9"/>
  </p:sldIdLst>
  <p:sldSz cx="9144000" cy="6858000" type="screen4x3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66FFFF"/>
    <a:srgbClr val="00FF00"/>
    <a:srgbClr val="FFFF00"/>
    <a:srgbClr val="F47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99" autoAdjust="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E2C0-4151-467D-B0E8-8F70FC2F7D40}" type="datetimeFigureOut">
              <a:rPr lang="sk-SK" smtClean="0"/>
              <a:t>11. 4. 2025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7AB8B-2DC4-4A6F-9EDB-BF06A0152F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63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69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31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450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05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02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300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497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8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693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9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EB33072D-4CB1-4526-90F7-8CBEF66B156A}" type="datetime8">
              <a:rPr lang="en-US" smtClean="0"/>
              <a:pPr algn="l"/>
              <a:t>4/11/2025 12:53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50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statpedu.sk/sk/maturitne-skusky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8100"/>
            <a:ext cx="8305800" cy="99060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002060"/>
                </a:solidFill>
              </a:rPr>
              <a:t>PREČO SI VLASTNE VYBERÁM SEMINÁR?</a:t>
            </a:r>
            <a:endParaRPr lang="sk-SK" sz="40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4876800" cy="5410200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LEBO MATURITA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800" b="1" u="sng" dirty="0">
                <a:solidFill>
                  <a:srgbClr val="002060"/>
                </a:solidFill>
                <a:hlinkClick r:id="rId2"/>
              </a:rPr>
              <a:t>od 1. januára 2025 platí novelizovaný </a:t>
            </a:r>
            <a:r>
              <a:rPr lang="sk-SK" sz="1800" b="1" dirty="0">
                <a:solidFill>
                  <a:srgbClr val="002060"/>
                </a:solidFill>
                <a:hlinkClick r:id="rId2"/>
              </a:rPr>
              <a:t>zákon č. 245/2008 Z. z. (školský zákon) a od 1. októbra 2024 platí novelizovaná vyhláška č. 224/2022 Z. z. o strednej škole</a:t>
            </a:r>
          </a:p>
          <a:p>
            <a:endParaRPr lang="sk-SK" sz="1800" b="1" dirty="0" smtClean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sk-SK" sz="3200" dirty="0" smtClean="0">
                <a:solidFill>
                  <a:srgbClr val="C00000"/>
                </a:solidFill>
              </a:rPr>
              <a:t>LEBO VYSOKÁ ŠKOLA</a:t>
            </a:r>
          </a:p>
          <a:p>
            <a:pPr>
              <a:lnSpc>
                <a:spcPct val="110000"/>
              </a:lnSpc>
            </a:pPr>
            <a:r>
              <a:rPr lang="sk-SK" sz="2400" b="1" dirty="0" smtClean="0">
                <a:solidFill>
                  <a:srgbClr val="002060"/>
                </a:solidFill>
              </a:rPr>
              <a:t>Môj výber ovplyvňuje aj program, zameranie a požiadavky na prijímacie skúšky jednotlivých vysokých škôl na Slovensku, ako aj </a:t>
            </a:r>
          </a:p>
          <a:p>
            <a:pPr>
              <a:lnSpc>
                <a:spcPct val="110000"/>
              </a:lnSpc>
            </a:pPr>
            <a:r>
              <a:rPr lang="sk-SK" sz="2400" b="1" dirty="0" smtClean="0">
                <a:solidFill>
                  <a:srgbClr val="002060"/>
                </a:solidFill>
              </a:rPr>
              <a:t>v zahraničí.</a:t>
            </a:r>
          </a:p>
        </p:txBody>
      </p:sp>
      <p:pic>
        <p:nvPicPr>
          <p:cNvPr id="5" name="Picture 4" descr="Young Business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62" y="4038600"/>
            <a:ext cx="3546132" cy="24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262" y="1218383"/>
            <a:ext cx="3602900" cy="24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773" y="120923"/>
            <a:ext cx="7886700" cy="1158874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C00000"/>
                </a:solidFill>
              </a:rPr>
              <a:t>Koľko vyučovacích hodín si volím?</a:t>
            </a:r>
            <a:r>
              <a:rPr lang="sk-SK" sz="3600" b="1" dirty="0" smtClean="0">
                <a:solidFill>
                  <a:srgbClr val="C00000"/>
                </a:solidFill>
              </a:rPr>
              <a:t/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V závislosti od vzdelávacieho programu takto:</a:t>
            </a: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6434" y="4114800"/>
            <a:ext cx="4191000" cy="2490158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Oktáva  2025/2026</a:t>
            </a:r>
          </a:p>
          <a:p>
            <a:pPr marL="0" indent="0">
              <a:buNone/>
            </a:pPr>
            <a:r>
              <a:rPr lang="sk-SK" sz="2400" dirty="0"/>
              <a:t>P</a:t>
            </a:r>
            <a:r>
              <a:rPr lang="sk-SK" sz="2400" dirty="0" smtClean="0"/>
              <a:t>odľa modifikovaného učebného 2017</a:t>
            </a:r>
          </a:p>
          <a:p>
            <a:pPr marL="0" indent="0">
              <a:buNone/>
            </a:pPr>
            <a:r>
              <a:rPr lang="sk-SK" sz="2600" dirty="0">
                <a:solidFill>
                  <a:srgbClr val="FF0000"/>
                </a:solidFill>
              </a:rPr>
              <a:t>8</a:t>
            </a:r>
            <a:r>
              <a:rPr lang="sk-SK" sz="2600" dirty="0" smtClean="0">
                <a:solidFill>
                  <a:srgbClr val="FF0000"/>
                </a:solidFill>
              </a:rPr>
              <a:t> VH (</a:t>
            </a:r>
            <a:r>
              <a:rPr lang="sk-SK" sz="2600" b="1" dirty="0" smtClean="0">
                <a:solidFill>
                  <a:srgbClr val="FF0000"/>
                </a:solidFill>
              </a:rPr>
              <a:t>ŠTYRI</a:t>
            </a:r>
            <a:r>
              <a:rPr lang="sk-SK" sz="2600" dirty="0" smtClean="0">
                <a:solidFill>
                  <a:srgbClr val="FF0000"/>
                </a:solidFill>
              </a:rPr>
              <a:t> </a:t>
            </a:r>
            <a:r>
              <a:rPr lang="sk-SK" sz="2600" dirty="0">
                <a:solidFill>
                  <a:srgbClr val="FF0000"/>
                </a:solidFill>
              </a:rPr>
              <a:t>2h </a:t>
            </a:r>
            <a:r>
              <a:rPr lang="sk-SK" sz="2600" dirty="0" smtClean="0">
                <a:solidFill>
                  <a:srgbClr val="FF0000"/>
                </a:solidFill>
              </a:rPr>
              <a:t>semináre) </a:t>
            </a:r>
          </a:p>
          <a:p>
            <a:pPr marL="0" indent="0">
              <a:buNone/>
            </a:pPr>
            <a:r>
              <a:rPr lang="sk-SK" sz="2400" dirty="0" smtClean="0"/>
              <a:t>- z toho je </a:t>
            </a:r>
            <a:r>
              <a:rPr lang="sk-SK" sz="2400" b="1" u="sng" dirty="0" smtClean="0">
                <a:solidFill>
                  <a:srgbClr val="FF0000"/>
                </a:solidFill>
              </a:rPr>
              <a:t>silne</a:t>
            </a:r>
            <a:r>
              <a:rPr lang="sk-SK" sz="2400" dirty="0" smtClean="0"/>
              <a:t> odporúčané zvoliť si  SSJL (príprava k MS SJL) </a:t>
            </a:r>
            <a:endParaRPr lang="sk-SK" sz="2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92475" y="1531979"/>
            <a:ext cx="3887391" cy="82391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5- ročný program</a:t>
            </a:r>
          </a:p>
          <a:p>
            <a:endParaRPr lang="sk-SK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0332" y="1943935"/>
            <a:ext cx="4039791" cy="1676400"/>
          </a:xfrm>
          <a:ln w="28575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600" b="1" dirty="0" smtClean="0">
                <a:solidFill>
                  <a:srgbClr val="C00000"/>
                </a:solidFill>
              </a:rPr>
              <a:t>V.A/B5   2025/2026</a:t>
            </a:r>
          </a:p>
          <a:p>
            <a:pPr marL="0" indent="0">
              <a:buNone/>
            </a:pPr>
            <a:r>
              <a:rPr lang="sk-SK" sz="2400" dirty="0" smtClean="0"/>
              <a:t>Podľa modifikovaného učebného plánu 2017</a:t>
            </a:r>
          </a:p>
          <a:p>
            <a:pPr marL="0" indent="0">
              <a:buNone/>
            </a:pPr>
            <a:r>
              <a:rPr lang="sk-SK" sz="2800" dirty="0" smtClean="0"/>
              <a:t>k dispozícii </a:t>
            </a:r>
            <a:r>
              <a:rPr lang="sk-SK" sz="2800" dirty="0">
                <a:solidFill>
                  <a:srgbClr val="FF0000"/>
                </a:solidFill>
              </a:rPr>
              <a:t>8</a:t>
            </a:r>
            <a:r>
              <a:rPr lang="sk-SK" sz="2800" dirty="0" smtClean="0">
                <a:solidFill>
                  <a:srgbClr val="FF0000"/>
                </a:solidFill>
              </a:rPr>
              <a:t> VH </a:t>
            </a:r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(</a:t>
            </a:r>
            <a:r>
              <a:rPr lang="sk-SK" sz="2800" b="1" dirty="0">
                <a:solidFill>
                  <a:srgbClr val="FF0000"/>
                </a:solidFill>
              </a:rPr>
              <a:t>ŠTYRI</a:t>
            </a:r>
            <a:r>
              <a:rPr lang="sk-SK" sz="2800" dirty="0">
                <a:solidFill>
                  <a:srgbClr val="FF0000"/>
                </a:solidFill>
              </a:rPr>
              <a:t> 2h </a:t>
            </a:r>
            <a:r>
              <a:rPr lang="sk-SK" sz="2800" dirty="0" smtClean="0">
                <a:solidFill>
                  <a:srgbClr val="FF0000"/>
                </a:solidFill>
              </a:rPr>
              <a:t>semináre)</a:t>
            </a:r>
          </a:p>
          <a:p>
            <a:pPr>
              <a:buFontTx/>
              <a:buChar char="-"/>
            </a:pPr>
            <a:endParaRPr lang="sk-SK" sz="3200" dirty="0" smtClean="0">
              <a:solidFill>
                <a:srgbClr val="FF0000"/>
              </a:solidFill>
            </a:endParaRP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4724400" y="2240498"/>
            <a:ext cx="4039791" cy="370310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100" b="1" dirty="0" smtClean="0">
                <a:solidFill>
                  <a:srgbClr val="C00000"/>
                </a:solidFill>
              </a:rPr>
              <a:t>IV.A4 2025/2026</a:t>
            </a:r>
          </a:p>
          <a:p>
            <a:pPr marL="0" indent="0">
              <a:buNone/>
            </a:pPr>
            <a:r>
              <a:rPr lang="sk-SK" sz="3400" dirty="0" smtClean="0"/>
              <a:t>podľa </a:t>
            </a:r>
            <a:r>
              <a:rPr lang="sk-SK" sz="3400" dirty="0"/>
              <a:t>učebného plánu </a:t>
            </a:r>
            <a:r>
              <a:rPr lang="sk-SK" sz="3400" dirty="0" smtClean="0"/>
              <a:t>2017; modifikovaného (</a:t>
            </a:r>
            <a:r>
              <a:rPr lang="sk-SK" sz="3400" dirty="0"/>
              <a:t>2024/2025) </a:t>
            </a:r>
            <a:endParaRPr lang="sk-SK" sz="3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400" dirty="0" smtClean="0"/>
              <a:t>–k dispozícii </a:t>
            </a:r>
            <a:r>
              <a:rPr lang="sk-SK" sz="3400" dirty="0">
                <a:solidFill>
                  <a:srgbClr val="FF0000"/>
                </a:solidFill>
              </a:rPr>
              <a:t>8</a:t>
            </a:r>
            <a:r>
              <a:rPr lang="sk-SK" sz="3400" dirty="0" smtClean="0">
                <a:solidFill>
                  <a:srgbClr val="FF0000"/>
                </a:solidFill>
              </a:rPr>
              <a:t> </a:t>
            </a:r>
            <a:r>
              <a:rPr lang="sk-SK" sz="3400" dirty="0">
                <a:solidFill>
                  <a:srgbClr val="FF0000"/>
                </a:solidFill>
              </a:rPr>
              <a:t>VH </a:t>
            </a:r>
            <a:endParaRPr lang="sk-SK" sz="3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3400" dirty="0" smtClean="0">
                <a:solidFill>
                  <a:srgbClr val="FF0000"/>
                </a:solidFill>
              </a:rPr>
              <a:t>(</a:t>
            </a:r>
            <a:r>
              <a:rPr lang="sk-SK" sz="3400" dirty="0">
                <a:solidFill>
                  <a:srgbClr val="FF0000"/>
                </a:solidFill>
              </a:rPr>
              <a:t>ŠTYRI 2h semináre) </a:t>
            </a:r>
            <a:endParaRPr lang="sk-SK" sz="3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3400" dirty="0" smtClean="0"/>
              <a:t>z toho je </a:t>
            </a:r>
            <a:r>
              <a:rPr lang="sk-SK" sz="3400" b="1" u="sng" dirty="0" err="1" smtClean="0">
                <a:solidFill>
                  <a:srgbClr val="FF0000"/>
                </a:solidFill>
              </a:rPr>
              <a:t>max.dôležité</a:t>
            </a:r>
            <a:r>
              <a:rPr lang="sk-SK" sz="3400" b="1" u="sng" dirty="0" smtClean="0">
                <a:solidFill>
                  <a:srgbClr val="FF0000"/>
                </a:solidFill>
              </a:rPr>
              <a:t> </a:t>
            </a:r>
            <a:r>
              <a:rPr lang="sk-SK" sz="3400" dirty="0" smtClean="0"/>
              <a:t>zvoliť si  </a:t>
            </a:r>
            <a:r>
              <a:rPr lang="sk-SK" sz="3400" b="1" dirty="0" smtClean="0"/>
              <a:t>SSJL </a:t>
            </a:r>
            <a:r>
              <a:rPr lang="sk-SK" sz="3400" dirty="0" smtClean="0"/>
              <a:t>(príprava k MS SJL)</a:t>
            </a:r>
            <a:r>
              <a:rPr lang="sk-SK" sz="3400" b="1" dirty="0"/>
              <a:t>,</a:t>
            </a:r>
            <a:r>
              <a:rPr lang="sk-SK" sz="3400" b="1" dirty="0" smtClean="0">
                <a:solidFill>
                  <a:srgbClr val="FF0000"/>
                </a:solidFill>
              </a:rPr>
              <a:t> </a:t>
            </a:r>
            <a:r>
              <a:rPr lang="sk-SK" sz="3400" b="1" dirty="0" smtClean="0"/>
              <a:t>KAJ </a:t>
            </a:r>
            <a:r>
              <a:rPr lang="sk-SK" sz="3400" b="1" dirty="0" err="1" smtClean="0"/>
              <a:t>vol</a:t>
            </a:r>
            <a:r>
              <a:rPr lang="sk-SK" sz="3400" b="1" dirty="0" smtClean="0"/>
              <a:t>  </a:t>
            </a:r>
            <a:r>
              <a:rPr lang="sk-SK" sz="3400" dirty="0" smtClean="0"/>
              <a:t>(príprava Na MS z ANJ) </a:t>
            </a:r>
          </a:p>
          <a:p>
            <a:pPr marL="0" indent="0">
              <a:buNone/>
            </a:pPr>
            <a:r>
              <a:rPr lang="sk-SK" sz="3400" b="1" dirty="0" smtClean="0"/>
              <a:t>a EKO </a:t>
            </a:r>
            <a:r>
              <a:rPr lang="sk-SK" sz="3400" dirty="0" smtClean="0"/>
              <a:t>(príprava na MS z EKO)</a:t>
            </a:r>
            <a:endParaRPr lang="sk-SK" sz="340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>
          <a:xfrm>
            <a:off x="5029200" y="1473137"/>
            <a:ext cx="3887391" cy="134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>
                <a:solidFill>
                  <a:srgbClr val="002060"/>
                </a:solidFill>
              </a:rPr>
              <a:t>4</a:t>
            </a:r>
            <a:r>
              <a:rPr lang="sk-SK" sz="2800" dirty="0" smtClean="0">
                <a:solidFill>
                  <a:srgbClr val="002060"/>
                </a:solidFill>
              </a:rPr>
              <a:t>- ročný program</a:t>
            </a:r>
          </a:p>
          <a:p>
            <a:endParaRPr lang="sk-SK" sz="2400" dirty="0" smtClean="0">
              <a:solidFill>
                <a:srgbClr val="C00000"/>
              </a:solidFill>
            </a:endParaRPr>
          </a:p>
          <a:p>
            <a:endParaRPr lang="sk-SK" sz="2400" dirty="0">
              <a:solidFill>
                <a:srgbClr val="C0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228600" y="3591580"/>
            <a:ext cx="377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</a:rPr>
              <a:t>8 – ročný program</a:t>
            </a:r>
            <a:endParaRPr lang="sk-SK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799" y="228600"/>
            <a:ext cx="7886700" cy="914401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/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 smtClean="0">
                <a:solidFill>
                  <a:srgbClr val="C00000"/>
                </a:solidFill>
              </a:rPr>
              <a:t>ako ich definuje Vyhláška o strednej škole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1447800"/>
            <a:ext cx="3868340" cy="676275"/>
          </a:xfrm>
        </p:spPr>
        <p:txBody>
          <a:bodyPr/>
          <a:lstStyle/>
          <a:p>
            <a:r>
              <a:rPr lang="sk-SK" sz="2400" dirty="0" smtClean="0">
                <a:solidFill>
                  <a:srgbClr val="002060"/>
                </a:solidFill>
              </a:rPr>
              <a:t>8-</a:t>
            </a:r>
            <a:r>
              <a:rPr lang="sk-SK" sz="2800" dirty="0" smtClean="0">
                <a:solidFill>
                  <a:srgbClr val="002060"/>
                </a:solidFill>
              </a:rPr>
              <a:t> ročný program </a:t>
            </a:r>
          </a:p>
          <a:p>
            <a:endParaRPr lang="sk-SK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400" y="1573880"/>
            <a:ext cx="8534400" cy="513172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C00000"/>
                </a:solidFill>
              </a:rPr>
              <a:t>Oktáva</a:t>
            </a:r>
            <a:r>
              <a:rPr lang="sk-SK" sz="3200" b="1" dirty="0" smtClean="0">
                <a:solidFill>
                  <a:srgbClr val="C00000"/>
                </a:solidFill>
              </a:rPr>
              <a:t>   </a:t>
            </a:r>
            <a:r>
              <a:rPr lang="sk-SK" sz="2400" b="1" u="sng" dirty="0" smtClean="0">
                <a:solidFill>
                  <a:srgbClr val="C00000"/>
                </a:solidFill>
              </a:rPr>
              <a:t>Povinné predmety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slovenský </a:t>
            </a:r>
            <a:r>
              <a:rPr lang="sk-SK" sz="2400" b="1" dirty="0"/>
              <a:t>jazyk a </a:t>
            </a:r>
            <a:r>
              <a:rPr lang="sk-SK" sz="2400" b="1" dirty="0" smtClean="0"/>
              <a:t>literatúra 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druhý </a:t>
            </a:r>
            <a:r>
              <a:rPr lang="sk-SK" sz="2400" b="1" dirty="0"/>
              <a:t>vyučovací </a:t>
            </a:r>
            <a:r>
              <a:rPr lang="sk-SK" sz="2400" b="1" dirty="0" smtClean="0"/>
              <a:t>jazyk 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voliteľný </a:t>
            </a:r>
            <a:r>
              <a:rPr lang="sk-SK" sz="2400" b="1" dirty="0"/>
              <a:t>predmet zo skupiny prírodovedných, spoločenskovedných alebo ostatných predmetov podľa I. časti prílohy č. 2 </a:t>
            </a:r>
            <a:r>
              <a:rPr lang="pl-PL" sz="2400" b="1" dirty="0" smtClean="0"/>
              <a:t>vyhlášky </a:t>
            </a:r>
            <a:r>
              <a:rPr lang="pl-PL" sz="2400" b="1" dirty="0"/>
              <a:t>č. 224/2022 Z. z. o strednej </a:t>
            </a:r>
            <a:r>
              <a:rPr lang="pl-PL" sz="2400" b="1" dirty="0" smtClean="0"/>
              <a:t>škole</a:t>
            </a:r>
            <a:endParaRPr lang="sk-SK" sz="2400" b="1" dirty="0" smtClean="0"/>
          </a:p>
          <a:p>
            <a:pPr marL="457200" indent="-457200">
              <a:buAutoNum type="alphaLcParenR"/>
            </a:pPr>
            <a:r>
              <a:rPr lang="sk-SK" sz="2400" b="1" dirty="0" smtClean="0"/>
              <a:t>jeden </a:t>
            </a:r>
            <a:r>
              <a:rPr lang="sk-SK" sz="2400" b="1" dirty="0"/>
              <a:t>až tri voliteľné predmety; </a:t>
            </a: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Minimálne jeden </a:t>
            </a:r>
            <a:r>
              <a:rPr lang="sk-SK" sz="2400" b="1" dirty="0"/>
              <a:t>z predmetov je v druhom vyučovacom </a:t>
            </a:r>
            <a:r>
              <a:rPr lang="sk-SK" sz="2400" b="1" dirty="0" smtClean="0"/>
              <a:t>jazyku!</a:t>
            </a:r>
          </a:p>
          <a:p>
            <a:pPr marL="0" indent="0">
              <a:buNone/>
            </a:pPr>
            <a:r>
              <a:rPr lang="sk-SK" sz="2400" b="1" dirty="0" smtClean="0"/>
              <a:t> </a:t>
            </a:r>
            <a:r>
              <a:rPr lang="sk-SK" sz="2400" b="1" u="sng" dirty="0" smtClean="0">
                <a:solidFill>
                  <a:srgbClr val="C00000"/>
                </a:solidFill>
              </a:rPr>
              <a:t>Voliteľné predmety maturitnej skúšky </a:t>
            </a:r>
            <a:r>
              <a:rPr lang="sk-SK" sz="1600" b="1" dirty="0" smtClean="0">
                <a:solidFill>
                  <a:srgbClr val="FF0000"/>
                </a:solidFill>
              </a:rPr>
              <a:t>(nezamieňať so seminárom)</a:t>
            </a:r>
            <a:endParaRPr lang="sk-SK" sz="16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2200" b="1" dirty="0" smtClean="0"/>
              <a:t>Sú predmety </a:t>
            </a:r>
            <a:r>
              <a:rPr lang="sk-SK" sz="2200" b="1" dirty="0"/>
              <a:t>uvedený v pláne </a:t>
            </a:r>
            <a:r>
              <a:rPr lang="sk-SK" sz="2200" b="1" dirty="0" smtClean="0"/>
              <a:t>školy, na počte hodín nezáleží (nemusím mať z neho seminár) alebo cudzí jazyk ale len ÚFIČ a úrovne B1 alebo B2</a:t>
            </a:r>
          </a:p>
          <a:p>
            <a:pPr marL="0" indent="0">
              <a:buNone/>
            </a:pPr>
            <a:endParaRPr lang="sk-SK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016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5541" y="365126"/>
            <a:ext cx="8001000" cy="1073817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</a:rPr>
              <a:t/>
            </a:r>
            <a:br>
              <a:rPr lang="sk-SK" sz="3600" b="1" dirty="0" smtClean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ako ich definuje Vyhláška o </a:t>
            </a:r>
            <a:r>
              <a:rPr lang="sk-SK" sz="3600" b="1" dirty="0" smtClean="0">
                <a:solidFill>
                  <a:srgbClr val="C00000"/>
                </a:solidFill>
              </a:rPr>
              <a:t>strednej škole</a:t>
            </a:r>
            <a:br>
              <a:rPr lang="sk-SK" sz="3600" b="1" dirty="0" smtClean="0">
                <a:solidFill>
                  <a:srgbClr val="C00000"/>
                </a:solidFill>
              </a:rPr>
            </a:b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229445" y="1560053"/>
            <a:ext cx="4573191" cy="823912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2060"/>
                </a:solidFill>
              </a:rPr>
              <a:t>             5- ročný program</a:t>
            </a:r>
          </a:p>
          <a:p>
            <a:endParaRPr lang="sk-SK" sz="2400" dirty="0"/>
          </a:p>
        </p:txBody>
      </p:sp>
      <p:sp>
        <p:nvSpPr>
          <p:cNvPr id="9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5541" y="1972009"/>
            <a:ext cx="8001000" cy="4750720"/>
          </a:xfrm>
          <a:ln w="28575"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Piate ročníky</a:t>
            </a:r>
          </a:p>
          <a:p>
            <a:pPr marL="0" indent="0">
              <a:buNone/>
            </a:pPr>
            <a:r>
              <a:rPr lang="sk-SK" sz="3100" b="1" u="sng" dirty="0">
                <a:solidFill>
                  <a:srgbClr val="C00000"/>
                </a:solidFill>
              </a:rPr>
              <a:t>Povinné </a:t>
            </a:r>
            <a:r>
              <a:rPr lang="sk-SK" sz="3100" b="1" u="sng" dirty="0" smtClean="0">
                <a:solidFill>
                  <a:srgbClr val="C00000"/>
                </a:solidFill>
              </a:rPr>
              <a:t>predmety</a:t>
            </a:r>
            <a:endParaRPr lang="sk-SK" sz="3100" b="1" dirty="0" smtClean="0">
              <a:solidFill>
                <a:srgbClr val="C00000"/>
              </a:solidFill>
            </a:endParaRPr>
          </a:p>
          <a:p>
            <a:pPr marL="514350" indent="-514350">
              <a:buAutoNum type="alphaLcParenR"/>
            </a:pPr>
            <a:r>
              <a:rPr lang="sk-SK" sz="3400" b="1" dirty="0" smtClean="0"/>
              <a:t>slovenský </a:t>
            </a:r>
            <a:r>
              <a:rPr lang="sk-SK" sz="3400" b="1" dirty="0"/>
              <a:t>jazyk a </a:t>
            </a:r>
            <a:r>
              <a:rPr lang="sk-SK" sz="3400" b="1" dirty="0" smtClean="0"/>
              <a:t>literatúra </a:t>
            </a:r>
          </a:p>
          <a:p>
            <a:pPr marL="514350" indent="-514350">
              <a:buAutoNum type="alphaLcParenR"/>
            </a:pPr>
            <a:r>
              <a:rPr lang="sk-SK" sz="3400" b="1" dirty="0" smtClean="0"/>
              <a:t>druhý </a:t>
            </a:r>
            <a:r>
              <a:rPr lang="sk-SK" sz="3400" b="1" dirty="0"/>
              <a:t>vyučovací </a:t>
            </a:r>
            <a:r>
              <a:rPr lang="sk-SK" sz="3400" b="1" dirty="0" smtClean="0"/>
              <a:t>jazyk ANJ C1</a:t>
            </a:r>
          </a:p>
          <a:p>
            <a:pPr marL="457200" indent="-457200">
              <a:buAutoNum type="alphaLcParenR"/>
            </a:pPr>
            <a:r>
              <a:rPr lang="sk-SK" sz="3600" b="1" dirty="0"/>
              <a:t>voliteľný predmet zo skupiny prírodovedných, spoločenskovedných alebo ostatných predmetov podľa I. časti prílohy č. 2 </a:t>
            </a:r>
            <a:r>
              <a:rPr lang="pl-PL" sz="3600" b="1" dirty="0"/>
              <a:t>vyhlášky č. 224/2022 Z. z. o strednej škole</a:t>
            </a:r>
            <a:endParaRPr lang="sk-SK" sz="3600" b="1" dirty="0"/>
          </a:p>
          <a:p>
            <a:pPr marL="514350" indent="-514350">
              <a:buAutoNum type="alphaLcParenR"/>
            </a:pPr>
            <a:r>
              <a:rPr lang="sk-SK" sz="3400" b="1" dirty="0" smtClean="0"/>
              <a:t>jeden </a:t>
            </a:r>
            <a:r>
              <a:rPr lang="sk-SK" sz="3400" b="1" dirty="0"/>
              <a:t>až tri voliteľné </a:t>
            </a:r>
            <a:r>
              <a:rPr lang="sk-SK" sz="3400" b="1" dirty="0" smtClean="0"/>
              <a:t>predmety</a:t>
            </a:r>
          </a:p>
          <a:p>
            <a:pPr marL="0" indent="0">
              <a:buNone/>
            </a:pPr>
            <a:r>
              <a:rPr lang="sk-SK" sz="3400" b="1" dirty="0" smtClean="0"/>
              <a:t>Minimálne jeden </a:t>
            </a:r>
            <a:r>
              <a:rPr lang="sk-SK" sz="3400" b="1" dirty="0"/>
              <a:t>z predmetov je v druhom vyučovacom </a:t>
            </a:r>
            <a:r>
              <a:rPr lang="sk-SK" sz="3400" b="1" dirty="0" smtClean="0"/>
              <a:t>jazyku!</a:t>
            </a:r>
          </a:p>
          <a:p>
            <a:pPr marL="0" indent="0">
              <a:buNone/>
            </a:pPr>
            <a:endParaRPr lang="sk-SK" sz="19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600" b="1" u="sng" dirty="0" smtClean="0">
                <a:solidFill>
                  <a:srgbClr val="C00000"/>
                </a:solidFill>
              </a:rPr>
              <a:t>Voliteľné </a:t>
            </a:r>
            <a:r>
              <a:rPr lang="sk-SK" sz="3600" b="1" u="sng" dirty="0">
                <a:solidFill>
                  <a:srgbClr val="C00000"/>
                </a:solidFill>
              </a:rPr>
              <a:t>predmety maturitnej skúšky </a:t>
            </a:r>
            <a:r>
              <a:rPr lang="sk-SK" sz="2400" b="1" dirty="0" smtClean="0">
                <a:solidFill>
                  <a:srgbClr val="FF0000"/>
                </a:solidFill>
              </a:rPr>
              <a:t>(</a:t>
            </a:r>
            <a:r>
              <a:rPr lang="sk-SK" sz="2400" b="1" dirty="0">
                <a:solidFill>
                  <a:srgbClr val="FF0000"/>
                </a:solidFill>
              </a:rPr>
              <a:t>nezamieňať so seminárom)</a:t>
            </a:r>
            <a:endParaRPr lang="sk-SK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600" b="1" dirty="0" smtClean="0"/>
              <a:t>predmet </a:t>
            </a:r>
            <a:r>
              <a:rPr lang="sk-SK" sz="3600" b="1" dirty="0"/>
              <a:t>uvedený v pláne </a:t>
            </a:r>
            <a:r>
              <a:rPr lang="sk-SK" sz="3600" b="1" dirty="0" smtClean="0"/>
              <a:t>školy - pre predmet d) netreba mať seminár</a:t>
            </a:r>
            <a:r>
              <a:rPr lang="sk-SK" sz="3600" b="1" dirty="0"/>
              <a:t> </a:t>
            </a:r>
            <a:r>
              <a:rPr lang="sk-SK" sz="3600" b="1" dirty="0" smtClean="0"/>
              <a:t>- alebo </a:t>
            </a:r>
            <a:r>
              <a:rPr lang="sk-SK" sz="3600" b="1" dirty="0"/>
              <a:t>cudzí jazyk ale len ÚFIČ </a:t>
            </a:r>
            <a:r>
              <a:rPr lang="sk-SK" sz="3600" b="1" dirty="0" smtClean="0"/>
              <a:t>a len úrovne B1/B2</a:t>
            </a:r>
            <a:endParaRPr lang="sk-SK" sz="3600" b="1" dirty="0"/>
          </a:p>
          <a:p>
            <a:pPr marL="0" indent="0">
              <a:buNone/>
            </a:pP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46052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39" y="152400"/>
            <a:ext cx="7886700" cy="1042984"/>
          </a:xfrm>
          <a:ln w="28575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k-SK" sz="3600" b="1" dirty="0">
                <a:solidFill>
                  <a:srgbClr val="C00000"/>
                </a:solidFill>
              </a:rPr>
              <a:t>PREDMETY MATURITNEJ SKÚŠKY</a:t>
            </a:r>
            <a:br>
              <a:rPr lang="sk-SK" sz="3600" b="1" dirty="0">
                <a:solidFill>
                  <a:srgbClr val="C00000"/>
                </a:solidFill>
              </a:rPr>
            </a:br>
            <a:r>
              <a:rPr lang="sk-SK" sz="3600" b="1" dirty="0">
                <a:solidFill>
                  <a:srgbClr val="C00000"/>
                </a:solidFill>
              </a:rPr>
              <a:t>ako ich definuje Vyhláška o </a:t>
            </a:r>
            <a:r>
              <a:rPr lang="sk-SK" sz="3600" b="1" dirty="0" smtClean="0">
                <a:solidFill>
                  <a:srgbClr val="C00000"/>
                </a:solidFill>
              </a:rPr>
              <a:t>strednej škole</a:t>
            </a:r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39019" y="1447800"/>
            <a:ext cx="3868340" cy="676275"/>
          </a:xfrm>
        </p:spPr>
        <p:txBody>
          <a:bodyPr/>
          <a:lstStyle/>
          <a:p>
            <a:r>
              <a:rPr lang="sk-SK" sz="2400" dirty="0" smtClean="0">
                <a:solidFill>
                  <a:srgbClr val="002060"/>
                </a:solidFill>
              </a:rPr>
              <a:t>4 -</a:t>
            </a:r>
            <a:r>
              <a:rPr lang="sk-SK" sz="2800" dirty="0" smtClean="0">
                <a:solidFill>
                  <a:srgbClr val="002060"/>
                </a:solidFill>
              </a:rPr>
              <a:t> ročný program; IV.A4</a:t>
            </a:r>
          </a:p>
          <a:p>
            <a:endParaRPr lang="sk-SK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4090" y="1676400"/>
            <a:ext cx="8458199" cy="4953000"/>
          </a:xfrm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u="sng" dirty="0">
                <a:solidFill>
                  <a:srgbClr val="C00000"/>
                </a:solidFill>
              </a:rPr>
              <a:t>Povinné predmety</a:t>
            </a:r>
          </a:p>
          <a:p>
            <a:pPr marL="457200" indent="-457200">
              <a:buAutoNum type="alphaLcParenR"/>
            </a:pPr>
            <a:r>
              <a:rPr lang="sk-SK" sz="2400" b="1" dirty="0" smtClean="0"/>
              <a:t>slovenský </a:t>
            </a:r>
            <a:r>
              <a:rPr lang="sk-SK" sz="2400" b="1" dirty="0"/>
              <a:t>jazyk a </a:t>
            </a:r>
            <a:r>
              <a:rPr lang="sk-SK" sz="2400" b="1" dirty="0" smtClean="0"/>
              <a:t>literatúra povinný </a:t>
            </a:r>
            <a:r>
              <a:rPr lang="sk-SK" sz="2400" b="1" dirty="0"/>
              <a:t>predmet zo skupiny predmetov cudzí jazyk, </a:t>
            </a:r>
            <a:endParaRPr lang="sk-SK" sz="2400" b="1" dirty="0" smtClean="0"/>
          </a:p>
          <a:p>
            <a:pPr marL="457200" indent="-457200">
              <a:buAutoNum type="alphaLcParenR"/>
            </a:pPr>
            <a:r>
              <a:rPr lang="sk-SK" sz="2400" b="1" dirty="0"/>
              <a:t>voliteľný predmet zo skupiny prírodovedných, spoločenskovedných alebo ostatných predmetov podľa I. časti prílohy č. 2 </a:t>
            </a:r>
            <a:r>
              <a:rPr lang="pl-PL" sz="2400" b="1" dirty="0"/>
              <a:t>vyhlášky č. 224/2022 Z. z. o strednej škole</a:t>
            </a:r>
            <a:endParaRPr lang="sk-SK" sz="2400" b="1" dirty="0"/>
          </a:p>
          <a:p>
            <a:pPr marL="457200" indent="-457200">
              <a:buAutoNum type="alphaLcParenR"/>
            </a:pPr>
            <a:r>
              <a:rPr lang="sk-SK" sz="2400" b="1" dirty="0" smtClean="0"/>
              <a:t>ďalší </a:t>
            </a:r>
            <a:r>
              <a:rPr lang="sk-SK" sz="2400" b="1" dirty="0"/>
              <a:t>voliteľný predmet</a:t>
            </a:r>
            <a:r>
              <a:rPr lang="sk-SK" sz="2400" b="1" dirty="0" smtClean="0"/>
              <a:t>.</a:t>
            </a:r>
          </a:p>
          <a:p>
            <a:pPr marL="0" indent="0">
              <a:buNone/>
            </a:pPr>
            <a:r>
              <a:rPr lang="sk-SK" sz="2400" b="1" u="sng" dirty="0" smtClean="0">
                <a:solidFill>
                  <a:srgbClr val="C00000"/>
                </a:solidFill>
              </a:rPr>
              <a:t>Voliteľné </a:t>
            </a:r>
            <a:r>
              <a:rPr lang="sk-SK" sz="2400" b="1" u="sng" dirty="0">
                <a:solidFill>
                  <a:srgbClr val="C00000"/>
                </a:solidFill>
              </a:rPr>
              <a:t>predmety maturitnej skúšky </a:t>
            </a:r>
            <a:r>
              <a:rPr lang="sk-SK" sz="1600" b="1" dirty="0">
                <a:solidFill>
                  <a:srgbClr val="FF0000"/>
                </a:solidFill>
              </a:rPr>
              <a:t>(nezamieňať so seminárom</a:t>
            </a:r>
            <a:r>
              <a:rPr lang="sk-SK" sz="1600" b="1" dirty="0" smtClean="0">
                <a:solidFill>
                  <a:srgbClr val="FF0000"/>
                </a:solidFill>
              </a:rPr>
              <a:t>)</a:t>
            </a: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predmet </a:t>
            </a:r>
            <a:r>
              <a:rPr lang="sk-SK" sz="2400" b="1" dirty="0"/>
              <a:t>uvedený v pláne školy, na počte hodín </a:t>
            </a:r>
            <a:r>
              <a:rPr lang="sk-SK" sz="2400" b="1" dirty="0" smtClean="0"/>
              <a:t>nezáleží okrem výchov (netreba mať z neho seminár, ale odporúča sa) alebo druhý cudzí jazyk ale len ÚFIČ a len na úrovni B1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4741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458199" cy="6111874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>
                <a:solidFill>
                  <a:srgbClr val="002060"/>
                </a:solidFill>
              </a:rPr>
              <a:t/>
            </a:r>
            <a:br>
              <a:rPr lang="sk-SK" sz="4400" b="1" dirty="0" smtClean="0">
                <a:solidFill>
                  <a:srgbClr val="002060"/>
                </a:solidFill>
              </a:rPr>
            </a:br>
            <a:r>
              <a:rPr lang="sk-SK" sz="3800" b="1" dirty="0" smtClean="0">
                <a:solidFill>
                  <a:srgbClr val="002060"/>
                </a:solidFill>
              </a:rPr>
              <a:t>INŠTITÚT</a:t>
            </a:r>
            <a:r>
              <a:rPr lang="sk-SK" sz="3800" b="1" dirty="0" smtClean="0">
                <a:solidFill>
                  <a:srgbClr val="C00000"/>
                </a:solidFill>
              </a:rPr>
              <a:t> </a:t>
            </a:r>
            <a:br>
              <a:rPr lang="sk-SK" sz="3800" b="1" dirty="0" smtClean="0">
                <a:solidFill>
                  <a:srgbClr val="C00000"/>
                </a:solidFill>
              </a:rPr>
            </a:br>
            <a:r>
              <a:rPr lang="sk-SK" sz="3800" b="1" dirty="0" smtClean="0">
                <a:solidFill>
                  <a:srgbClr val="C00000"/>
                </a:solidFill>
              </a:rPr>
              <a:t>DOBROVOĽNEJ MATURITNEJ SKÚŠKY každému študijnému programu zo zákona umožňuje zvoliť si dobrovoľne ďalšie dva akékoľvek predmety absolvované z plánu školy, v akejkoľvek časovej dotácii a bez ohľadu na to, či ste si z nich zvolili seminár alebo nie. Umožňuje tiež zvoliť si len časť skúšky, napr. MAT (v SJL) len externú časť (platí pre všetky programy), alebo len ústnu formu internej časti (MAT v SJL - len pre 4-ročný program). Z DMS je možné sa odhlásiť do 31.marca príslušného školského roku.</a:t>
            </a:r>
            <a:r>
              <a:rPr lang="sk-SK" sz="3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sk-SK" sz="38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sk-SK" sz="38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34834"/>
            <a:ext cx="6781800" cy="2451463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 </a:t>
            </a:r>
            <a:br>
              <a:rPr lang="sk-SK" dirty="0"/>
            </a:br>
            <a:r>
              <a:rPr lang="sk-SK" sz="4400" b="1" dirty="0" smtClean="0">
                <a:solidFill>
                  <a:srgbClr val="002060"/>
                </a:solidFill>
              </a:rPr>
              <a:t>AKO SA PRIHLASUJEM???</a:t>
            </a:r>
            <a:r>
              <a:rPr lang="sk-SK" sz="4400" b="1" dirty="0">
                <a:solidFill>
                  <a:srgbClr val="002060"/>
                </a:solidFill>
              </a:rPr>
              <a:t/>
            </a:r>
            <a:br>
              <a:rPr lang="sk-SK" sz="4400" b="1" dirty="0">
                <a:solidFill>
                  <a:srgbClr val="002060"/>
                </a:solidFill>
              </a:rPr>
            </a:br>
            <a:r>
              <a:rPr lang="sk-SK" sz="4400" b="1" dirty="0" smtClean="0">
                <a:solidFill>
                  <a:srgbClr val="C00000"/>
                </a:solidFill>
              </a:rPr>
              <a:t>Cez </a:t>
            </a:r>
            <a:r>
              <a:rPr lang="sk-SK" sz="4400" b="1" dirty="0" err="1" smtClean="0">
                <a:solidFill>
                  <a:srgbClr val="C00000"/>
                </a:solidFill>
              </a:rPr>
              <a:t>EduPage</a:t>
            </a:r>
            <a:r>
              <a:rPr lang="sk-SK" sz="4400" b="1" smtClean="0">
                <a:solidFill>
                  <a:srgbClr val="C00000"/>
                </a:solidFill>
              </a:rPr>
              <a:t> </a:t>
            </a:r>
            <a:r>
              <a:rPr lang="sk-SK" sz="4400" b="1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291206"/>
            <a:ext cx="7886700" cy="304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5400" b="1" dirty="0" smtClean="0">
                <a:solidFill>
                  <a:srgbClr val="002060"/>
                </a:solidFill>
                <a:latin typeface="+mj-lt"/>
              </a:rPr>
              <a:t>Termín prihlasovania</a:t>
            </a:r>
          </a:p>
          <a:p>
            <a:pPr marL="0" indent="0" algn="ctr">
              <a:buNone/>
            </a:pPr>
            <a:r>
              <a:rPr lang="sk-SK" sz="4800" dirty="0" smtClean="0">
                <a:solidFill>
                  <a:srgbClr val="C00000"/>
                </a:solidFill>
              </a:rPr>
              <a:t>22.4.2025 do 16.00</a:t>
            </a:r>
            <a:endParaRPr lang="sk-SK" sz="4800" dirty="0">
              <a:solidFill>
                <a:srgbClr val="C0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39743"/>
            <a:ext cx="2514600" cy="22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F760F-EDE5-4B27-AC94-64384F3CF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Office PowerPoint</Application>
  <PresentationFormat>Prezentácia na obrazovke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Motiv Office</vt:lpstr>
      <vt:lpstr>PREČO SI VLASTNE VYBERÁM SEMINÁR?</vt:lpstr>
      <vt:lpstr>Koľko vyučovacích hodín si volím? V závislosti od vzdelávacieho programu takto:</vt:lpstr>
      <vt:lpstr> PREDMETY MATURITNEJ SKÚŠKY ako ich definuje Vyhláška o strednej škole </vt:lpstr>
      <vt:lpstr> PREDMETY MATURITNEJ SKÚŠKY ako ich definuje Vyhláška o strednej škole </vt:lpstr>
      <vt:lpstr>PREDMETY MATURITNEJ SKÚŠKY ako ich definuje Vyhláška o strednej škole</vt:lpstr>
      <vt:lpstr> INŠTITÚT  DOBROVOĽNEJ MATURITNEJ SKÚŠKY každému študijnému programu zo zákona umožňuje zvoliť si dobrovoľne ďalšie dva akékoľvek predmety absolvované z plánu školy, v akejkoľvek časovej dotácii a bez ohľadu na to, či ste si z nich zvolili seminár alebo nie. Umožňuje tiež zvoliť si len časť skúšky, napr. MAT (v SJL) len externú časť (platí pre všetky programy), alebo len ústnu formu internej časti (MAT v SJL - len pre 4-ročný program). Z DMS je možné sa odhlásiť do 31.marca príslušného školského roku. </vt:lpstr>
      <vt:lpstr>  AKO SA PRIHLASUJEM??? Cez EduPage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diagram</dc:title>
  <dc:creator/>
  <cp:lastModifiedBy/>
  <cp:revision>1</cp:revision>
  <dcterms:modified xsi:type="dcterms:W3CDTF">2025-04-11T11:00:54Z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